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62" d="100"/>
          <a:sy n="62" d="100"/>
        </p:scale>
        <p:origin x="102"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E57151-3B6D-411B-9263-744EEF8F8191}"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FD4DC-3828-4472-AE48-EEA56EABC781}" type="slidenum">
              <a:rPr lang="en-US" smtClean="0"/>
              <a:t>‹#›</a:t>
            </a:fld>
            <a:endParaRPr lang="en-US"/>
          </a:p>
        </p:txBody>
      </p:sp>
    </p:spTree>
    <p:extLst>
      <p:ext uri="{BB962C8B-B14F-4D97-AF65-F5344CB8AC3E}">
        <p14:creationId xmlns:p14="http://schemas.microsoft.com/office/powerpoint/2010/main" val="2679858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E57151-3B6D-411B-9263-744EEF8F8191}"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BFD4DC-3828-4472-AE48-EEA56EABC781}" type="slidenum">
              <a:rPr lang="en-US" smtClean="0"/>
              <a:t>‹#›</a:t>
            </a:fld>
            <a:endParaRPr lang="en-US"/>
          </a:p>
        </p:txBody>
      </p:sp>
    </p:spTree>
    <p:extLst>
      <p:ext uri="{BB962C8B-B14F-4D97-AF65-F5344CB8AC3E}">
        <p14:creationId xmlns:p14="http://schemas.microsoft.com/office/powerpoint/2010/main" val="2302543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E57151-3B6D-411B-9263-744EEF8F8191}"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FD4DC-3828-4472-AE48-EEA56EABC781}" type="slidenum">
              <a:rPr lang="en-US" smtClean="0"/>
              <a:t>‹#›</a:t>
            </a:fld>
            <a:endParaRPr lang="en-US"/>
          </a:p>
        </p:txBody>
      </p:sp>
    </p:spTree>
    <p:extLst>
      <p:ext uri="{BB962C8B-B14F-4D97-AF65-F5344CB8AC3E}">
        <p14:creationId xmlns:p14="http://schemas.microsoft.com/office/powerpoint/2010/main" val="1887466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EAE57151-3B6D-411B-9263-744EEF8F8191}"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FD4DC-3828-4472-AE48-EEA56EABC781}" type="slidenum">
              <a:rPr lang="en-US" smtClean="0"/>
              <a:t>‹#›</a:t>
            </a:fld>
            <a:endParaRPr lang="en-US"/>
          </a:p>
        </p:txBody>
      </p:sp>
    </p:spTree>
    <p:extLst>
      <p:ext uri="{BB962C8B-B14F-4D97-AF65-F5344CB8AC3E}">
        <p14:creationId xmlns:p14="http://schemas.microsoft.com/office/powerpoint/2010/main" val="3289648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EAE57151-3B6D-411B-9263-744EEF8F8191}"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FD4DC-3828-4472-AE48-EEA56EABC781}" type="slidenum">
              <a:rPr lang="en-US" smtClean="0"/>
              <a:t>‹#›</a:t>
            </a:fld>
            <a:endParaRPr lang="en-US"/>
          </a:p>
        </p:txBody>
      </p:sp>
    </p:spTree>
    <p:extLst>
      <p:ext uri="{BB962C8B-B14F-4D97-AF65-F5344CB8AC3E}">
        <p14:creationId xmlns:p14="http://schemas.microsoft.com/office/powerpoint/2010/main" val="2621176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E57151-3B6D-411B-9263-744EEF8F8191}"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FD4DC-3828-4472-AE48-EEA56EABC781}" type="slidenum">
              <a:rPr lang="en-US" smtClean="0"/>
              <a:t>‹#›</a:t>
            </a:fld>
            <a:endParaRPr lang="en-US"/>
          </a:p>
        </p:txBody>
      </p:sp>
    </p:spTree>
    <p:extLst>
      <p:ext uri="{BB962C8B-B14F-4D97-AF65-F5344CB8AC3E}">
        <p14:creationId xmlns:p14="http://schemas.microsoft.com/office/powerpoint/2010/main" val="600044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E57151-3B6D-411B-9263-744EEF8F8191}"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FD4DC-3828-4472-AE48-EEA56EABC781}" type="slidenum">
              <a:rPr lang="en-US" smtClean="0"/>
              <a:t>‹#›</a:t>
            </a:fld>
            <a:endParaRPr lang="en-US"/>
          </a:p>
        </p:txBody>
      </p:sp>
    </p:spTree>
    <p:extLst>
      <p:ext uri="{BB962C8B-B14F-4D97-AF65-F5344CB8AC3E}">
        <p14:creationId xmlns:p14="http://schemas.microsoft.com/office/powerpoint/2010/main" val="2287249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E57151-3B6D-411B-9263-744EEF8F8191}"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FD4DC-3828-4472-AE48-EEA56EABC781}" type="slidenum">
              <a:rPr lang="en-US" smtClean="0"/>
              <a:t>‹#›</a:t>
            </a:fld>
            <a:endParaRPr lang="en-US"/>
          </a:p>
        </p:txBody>
      </p:sp>
    </p:spTree>
    <p:extLst>
      <p:ext uri="{BB962C8B-B14F-4D97-AF65-F5344CB8AC3E}">
        <p14:creationId xmlns:p14="http://schemas.microsoft.com/office/powerpoint/2010/main" val="2322399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E57151-3B6D-411B-9263-744EEF8F8191}"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FD4DC-3828-4472-AE48-EEA56EABC781}" type="slidenum">
              <a:rPr lang="en-US" smtClean="0"/>
              <a:t>‹#›</a:t>
            </a:fld>
            <a:endParaRPr lang="en-US"/>
          </a:p>
        </p:txBody>
      </p:sp>
    </p:spTree>
    <p:extLst>
      <p:ext uri="{BB962C8B-B14F-4D97-AF65-F5344CB8AC3E}">
        <p14:creationId xmlns:p14="http://schemas.microsoft.com/office/powerpoint/2010/main" val="1879458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E57151-3B6D-411B-9263-744EEF8F8191}"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FD4DC-3828-4472-AE48-EEA56EABC781}" type="slidenum">
              <a:rPr lang="en-US" smtClean="0"/>
              <a:t>‹#›</a:t>
            </a:fld>
            <a:endParaRPr lang="en-US"/>
          </a:p>
        </p:txBody>
      </p:sp>
    </p:spTree>
    <p:extLst>
      <p:ext uri="{BB962C8B-B14F-4D97-AF65-F5344CB8AC3E}">
        <p14:creationId xmlns:p14="http://schemas.microsoft.com/office/powerpoint/2010/main" val="922468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E57151-3B6D-411B-9263-744EEF8F8191}"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BFD4DC-3828-4472-AE48-EEA56EABC781}" type="slidenum">
              <a:rPr lang="en-US" smtClean="0"/>
              <a:t>‹#›</a:t>
            </a:fld>
            <a:endParaRPr lang="en-US"/>
          </a:p>
        </p:txBody>
      </p:sp>
    </p:spTree>
    <p:extLst>
      <p:ext uri="{BB962C8B-B14F-4D97-AF65-F5344CB8AC3E}">
        <p14:creationId xmlns:p14="http://schemas.microsoft.com/office/powerpoint/2010/main" val="1722267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E57151-3B6D-411B-9263-744EEF8F8191}"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BFD4DC-3828-4472-AE48-EEA56EABC781}" type="slidenum">
              <a:rPr lang="en-US" smtClean="0"/>
              <a:t>‹#›</a:t>
            </a:fld>
            <a:endParaRPr lang="en-US"/>
          </a:p>
        </p:txBody>
      </p:sp>
    </p:spTree>
    <p:extLst>
      <p:ext uri="{BB962C8B-B14F-4D97-AF65-F5344CB8AC3E}">
        <p14:creationId xmlns:p14="http://schemas.microsoft.com/office/powerpoint/2010/main" val="1323707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E57151-3B6D-411B-9263-744EEF8F8191}" type="datetimeFigureOut">
              <a:rPr lang="en-US" smtClean="0"/>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BFD4DC-3828-4472-AE48-EEA56EABC781}" type="slidenum">
              <a:rPr lang="en-US" smtClean="0"/>
              <a:t>‹#›</a:t>
            </a:fld>
            <a:endParaRPr lang="en-US"/>
          </a:p>
        </p:txBody>
      </p:sp>
    </p:spTree>
    <p:extLst>
      <p:ext uri="{BB962C8B-B14F-4D97-AF65-F5344CB8AC3E}">
        <p14:creationId xmlns:p14="http://schemas.microsoft.com/office/powerpoint/2010/main" val="3078355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AE57151-3B6D-411B-9263-744EEF8F8191}" type="datetimeFigureOut">
              <a:rPr lang="en-US" smtClean="0"/>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BFD4DC-3828-4472-AE48-EEA56EABC781}" type="slidenum">
              <a:rPr lang="en-US" smtClean="0"/>
              <a:t>‹#›</a:t>
            </a:fld>
            <a:endParaRPr lang="en-US"/>
          </a:p>
        </p:txBody>
      </p:sp>
    </p:spTree>
    <p:extLst>
      <p:ext uri="{BB962C8B-B14F-4D97-AF65-F5344CB8AC3E}">
        <p14:creationId xmlns:p14="http://schemas.microsoft.com/office/powerpoint/2010/main" val="3998023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E57151-3B6D-411B-9263-744EEF8F8191}" type="datetimeFigureOut">
              <a:rPr lang="en-US" smtClean="0"/>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BFD4DC-3828-4472-AE48-EEA56EABC781}" type="slidenum">
              <a:rPr lang="en-US" smtClean="0"/>
              <a:t>‹#›</a:t>
            </a:fld>
            <a:endParaRPr lang="en-US"/>
          </a:p>
        </p:txBody>
      </p:sp>
    </p:spTree>
    <p:extLst>
      <p:ext uri="{BB962C8B-B14F-4D97-AF65-F5344CB8AC3E}">
        <p14:creationId xmlns:p14="http://schemas.microsoft.com/office/powerpoint/2010/main" val="3935612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E57151-3B6D-411B-9263-744EEF8F8191}"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BFD4DC-3828-4472-AE48-EEA56EABC781}" type="slidenum">
              <a:rPr lang="en-US" smtClean="0"/>
              <a:t>‹#›</a:t>
            </a:fld>
            <a:endParaRPr lang="en-US"/>
          </a:p>
        </p:txBody>
      </p:sp>
    </p:spTree>
    <p:extLst>
      <p:ext uri="{BB962C8B-B14F-4D97-AF65-F5344CB8AC3E}">
        <p14:creationId xmlns:p14="http://schemas.microsoft.com/office/powerpoint/2010/main" val="145898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EAE57151-3B6D-411B-9263-744EEF8F8191}" type="datetimeFigureOut">
              <a:rPr lang="en-US" smtClean="0"/>
              <a:t>2/28/2024</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79BFD4DC-3828-4472-AE48-EEA56EABC781}" type="slidenum">
              <a:rPr lang="en-US" smtClean="0"/>
              <a:t>‹#›</a:t>
            </a:fld>
            <a:endParaRPr lang="en-US"/>
          </a:p>
        </p:txBody>
      </p:sp>
    </p:spTree>
    <p:extLst>
      <p:ext uri="{BB962C8B-B14F-4D97-AF65-F5344CB8AC3E}">
        <p14:creationId xmlns:p14="http://schemas.microsoft.com/office/powerpoint/2010/main" val="642236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EAE57151-3B6D-411B-9263-744EEF8F8191}" type="datetimeFigureOut">
              <a:rPr lang="en-US" smtClean="0"/>
              <a:t>2/28/2024</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79BFD4DC-3828-4472-AE48-EEA56EABC781}" type="slidenum">
              <a:rPr lang="en-US" smtClean="0"/>
              <a:t>‹#›</a:t>
            </a:fld>
            <a:endParaRPr lang="en-US"/>
          </a:p>
        </p:txBody>
      </p:sp>
    </p:spTree>
    <p:extLst>
      <p:ext uri="{BB962C8B-B14F-4D97-AF65-F5344CB8AC3E}">
        <p14:creationId xmlns:p14="http://schemas.microsoft.com/office/powerpoint/2010/main" val="1048817223"/>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782D83-5CBA-E245-3127-300996D8A737}"/>
              </a:ext>
            </a:extLst>
          </p:cNvPr>
          <p:cNvSpPr/>
          <p:nvPr/>
        </p:nvSpPr>
        <p:spPr>
          <a:xfrm>
            <a:off x="612829" y="446204"/>
            <a:ext cx="10673480" cy="2585323"/>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Trouble in the Colonies</a:t>
            </a:r>
          </a:p>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Part 2- </a:t>
            </a:r>
          </a:p>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Colonial Resistance Grows</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2" name="Picture 1">
            <a:extLst>
              <a:ext uri="{FF2B5EF4-FFF2-40B4-BE49-F238E27FC236}">
                <a16:creationId xmlns:a16="http://schemas.microsoft.com/office/drawing/2014/main" id="{831E6B70-0B6A-4DC4-09F1-AD9142BABACD}"/>
              </a:ext>
            </a:extLst>
          </p:cNvPr>
          <p:cNvPicPr>
            <a:picLocks noChangeAspect="1"/>
          </p:cNvPicPr>
          <p:nvPr/>
        </p:nvPicPr>
        <p:blipFill>
          <a:blip r:embed="rId2"/>
          <a:stretch>
            <a:fillRect/>
          </a:stretch>
        </p:blipFill>
        <p:spPr>
          <a:xfrm>
            <a:off x="3041784" y="3083311"/>
            <a:ext cx="5807748" cy="3561008"/>
          </a:xfrm>
          <a:prstGeom prst="rect">
            <a:avLst/>
          </a:prstGeom>
        </p:spPr>
      </p:pic>
    </p:spTree>
    <p:extLst>
      <p:ext uri="{BB962C8B-B14F-4D97-AF65-F5344CB8AC3E}">
        <p14:creationId xmlns:p14="http://schemas.microsoft.com/office/powerpoint/2010/main" val="1583169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8E8D9-2B66-132F-0AED-F78B74C0447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61F1801-CFC8-5638-1B55-CCAE0A02EC10}"/>
              </a:ext>
            </a:extLst>
          </p:cNvPr>
          <p:cNvSpPr txBox="1"/>
          <p:nvPr/>
        </p:nvSpPr>
        <p:spPr>
          <a:xfrm>
            <a:off x="169817" y="326571"/>
            <a:ext cx="11848012" cy="2554545"/>
          </a:xfrm>
          <a:prstGeom prst="rect">
            <a:avLst/>
          </a:prstGeom>
          <a:noFill/>
        </p:spPr>
        <p:txBody>
          <a:bodyPr wrap="square" rtlCol="0">
            <a:spAutoFit/>
          </a:bodyPr>
          <a:lstStyle/>
          <a:p>
            <a:pPr algn="ctr"/>
            <a:r>
              <a:rPr lang="en-US" sz="4000" dirty="0">
                <a:latin typeface="Bookman Old Style" panose="02050604050505020204" pitchFamily="18" charset="0"/>
              </a:rPr>
              <a:t>The Sons of Liberty were very active in organizing protests and boycotts.  Boston, Massachusetts, became an area of extreme tension. </a:t>
            </a:r>
          </a:p>
        </p:txBody>
      </p:sp>
      <p:pic>
        <p:nvPicPr>
          <p:cNvPr id="3" name="Picture 2">
            <a:extLst>
              <a:ext uri="{FF2B5EF4-FFF2-40B4-BE49-F238E27FC236}">
                <a16:creationId xmlns:a16="http://schemas.microsoft.com/office/drawing/2014/main" id="{C89602BE-5E1E-065C-F450-958E6C35077F}"/>
              </a:ext>
            </a:extLst>
          </p:cNvPr>
          <p:cNvPicPr>
            <a:picLocks noChangeAspect="1"/>
          </p:cNvPicPr>
          <p:nvPr/>
        </p:nvPicPr>
        <p:blipFill>
          <a:blip r:embed="rId2"/>
          <a:stretch>
            <a:fillRect/>
          </a:stretch>
        </p:blipFill>
        <p:spPr>
          <a:xfrm>
            <a:off x="3633707" y="2960524"/>
            <a:ext cx="5277818" cy="3570905"/>
          </a:xfrm>
          <a:prstGeom prst="rect">
            <a:avLst/>
          </a:prstGeom>
        </p:spPr>
      </p:pic>
    </p:spTree>
    <p:extLst>
      <p:ext uri="{BB962C8B-B14F-4D97-AF65-F5344CB8AC3E}">
        <p14:creationId xmlns:p14="http://schemas.microsoft.com/office/powerpoint/2010/main" val="630261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9AD94-03E6-E2BE-8619-C94D03E7FF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F2CC30A-6D59-F00F-9938-AED889D91ECF}"/>
              </a:ext>
            </a:extLst>
          </p:cNvPr>
          <p:cNvSpPr txBox="1"/>
          <p:nvPr/>
        </p:nvSpPr>
        <p:spPr>
          <a:xfrm>
            <a:off x="169817" y="280077"/>
            <a:ext cx="11848012" cy="2554545"/>
          </a:xfrm>
          <a:prstGeom prst="rect">
            <a:avLst/>
          </a:prstGeom>
          <a:noFill/>
        </p:spPr>
        <p:txBody>
          <a:bodyPr wrap="square" rtlCol="0">
            <a:spAutoFit/>
          </a:bodyPr>
          <a:lstStyle/>
          <a:p>
            <a:pPr algn="ctr"/>
            <a:r>
              <a:rPr lang="en-US" sz="4000" dirty="0">
                <a:latin typeface="Bookman Old Style" panose="02050604050505020204" pitchFamily="18" charset="0"/>
              </a:rPr>
              <a:t>One incident that occurred had to do with the merchant ship </a:t>
            </a:r>
            <a:r>
              <a:rPr lang="en-US" sz="4000" i="1" dirty="0">
                <a:latin typeface="Bookman Old Style" panose="02050604050505020204" pitchFamily="18" charset="0"/>
              </a:rPr>
              <a:t>Liberty</a:t>
            </a:r>
            <a:r>
              <a:rPr lang="en-US" sz="4000" dirty="0">
                <a:latin typeface="Bookman Old Style" panose="02050604050505020204" pitchFamily="18" charset="0"/>
              </a:rPr>
              <a:t>.  John Hancock of Boston owned the ship.  The </a:t>
            </a:r>
            <a:r>
              <a:rPr lang="en-US" sz="4000" i="1" dirty="0">
                <a:latin typeface="Bookman Old Style" panose="02050604050505020204" pitchFamily="18" charset="0"/>
              </a:rPr>
              <a:t>Liberty</a:t>
            </a:r>
            <a:r>
              <a:rPr lang="en-US" sz="4000" dirty="0">
                <a:latin typeface="Bookman Old Style" panose="02050604050505020204" pitchFamily="18" charset="0"/>
              </a:rPr>
              <a:t> carried smuggled goods from Portugal.  </a:t>
            </a:r>
          </a:p>
        </p:txBody>
      </p:sp>
      <p:pic>
        <p:nvPicPr>
          <p:cNvPr id="3" name="Picture 2">
            <a:extLst>
              <a:ext uri="{FF2B5EF4-FFF2-40B4-BE49-F238E27FC236}">
                <a16:creationId xmlns:a16="http://schemas.microsoft.com/office/drawing/2014/main" id="{A4E22948-BC19-25A5-EDCE-DBB78459F99D}"/>
              </a:ext>
            </a:extLst>
          </p:cNvPr>
          <p:cNvPicPr>
            <a:picLocks noChangeAspect="1"/>
          </p:cNvPicPr>
          <p:nvPr/>
        </p:nvPicPr>
        <p:blipFill rotWithShape="1">
          <a:blip r:embed="rId2"/>
          <a:srcRect l="3966" t="2486" r="3650" b="8926"/>
          <a:stretch/>
        </p:blipFill>
        <p:spPr>
          <a:xfrm>
            <a:off x="4463511" y="2982362"/>
            <a:ext cx="3750591" cy="3769826"/>
          </a:xfrm>
          <a:prstGeom prst="rect">
            <a:avLst/>
          </a:prstGeom>
        </p:spPr>
      </p:pic>
    </p:spTree>
    <p:extLst>
      <p:ext uri="{BB962C8B-B14F-4D97-AF65-F5344CB8AC3E}">
        <p14:creationId xmlns:p14="http://schemas.microsoft.com/office/powerpoint/2010/main" val="3207275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9F8A4-D003-644D-97A7-4FA9E0D79D1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7CBDF72-8719-66D5-C621-FC1E62404102}"/>
              </a:ext>
            </a:extLst>
          </p:cNvPr>
          <p:cNvSpPr txBox="1"/>
          <p:nvPr/>
        </p:nvSpPr>
        <p:spPr>
          <a:xfrm>
            <a:off x="169817" y="326571"/>
            <a:ext cx="11848012" cy="2554545"/>
          </a:xfrm>
          <a:prstGeom prst="rect">
            <a:avLst/>
          </a:prstGeom>
          <a:noFill/>
        </p:spPr>
        <p:txBody>
          <a:bodyPr wrap="square" rtlCol="0">
            <a:spAutoFit/>
          </a:bodyPr>
          <a:lstStyle/>
          <a:p>
            <a:pPr algn="ctr"/>
            <a:r>
              <a:rPr lang="en-US" sz="4000" dirty="0">
                <a:latin typeface="Bookman Old Style" panose="02050604050505020204" pitchFamily="18" charset="0"/>
              </a:rPr>
              <a:t>On one trip in 1768 the </a:t>
            </a:r>
            <a:r>
              <a:rPr lang="en-US" sz="4000" i="1" dirty="0">
                <a:latin typeface="Bookman Old Style" panose="02050604050505020204" pitchFamily="18" charset="0"/>
              </a:rPr>
              <a:t>Liberty</a:t>
            </a:r>
            <a:r>
              <a:rPr lang="en-US" sz="4000" dirty="0">
                <a:latin typeface="Bookman Old Style" panose="02050604050505020204" pitchFamily="18" charset="0"/>
              </a:rPr>
              <a:t> carried smuggled goods from Portugal.  When custom officials tried to seize the ship, a riot broke out and the officials were forced to flee to safety.</a:t>
            </a:r>
          </a:p>
        </p:txBody>
      </p:sp>
      <p:pic>
        <p:nvPicPr>
          <p:cNvPr id="3" name="Picture 2">
            <a:extLst>
              <a:ext uri="{FF2B5EF4-FFF2-40B4-BE49-F238E27FC236}">
                <a16:creationId xmlns:a16="http://schemas.microsoft.com/office/drawing/2014/main" id="{4DB3562C-F7E2-FE6B-A6C5-8B6FC8E38637}"/>
              </a:ext>
            </a:extLst>
          </p:cNvPr>
          <p:cNvPicPr>
            <a:picLocks noChangeAspect="1"/>
          </p:cNvPicPr>
          <p:nvPr/>
        </p:nvPicPr>
        <p:blipFill>
          <a:blip r:embed="rId2"/>
          <a:stretch>
            <a:fillRect/>
          </a:stretch>
        </p:blipFill>
        <p:spPr>
          <a:xfrm>
            <a:off x="2900120" y="2881116"/>
            <a:ext cx="6422756" cy="3853654"/>
          </a:xfrm>
          <a:prstGeom prst="rect">
            <a:avLst/>
          </a:prstGeom>
        </p:spPr>
      </p:pic>
    </p:spTree>
    <p:extLst>
      <p:ext uri="{BB962C8B-B14F-4D97-AF65-F5344CB8AC3E}">
        <p14:creationId xmlns:p14="http://schemas.microsoft.com/office/powerpoint/2010/main" val="285595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FCE29-01E9-3C0E-CF70-0E4E16513F7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FE8A238-BE3D-5637-1660-ECB8592791F9}"/>
              </a:ext>
            </a:extLst>
          </p:cNvPr>
          <p:cNvSpPr txBox="1"/>
          <p:nvPr/>
        </p:nvSpPr>
        <p:spPr>
          <a:xfrm>
            <a:off x="521864" y="305067"/>
            <a:ext cx="5425071" cy="6247864"/>
          </a:xfrm>
          <a:prstGeom prst="rect">
            <a:avLst/>
          </a:prstGeom>
          <a:noFill/>
        </p:spPr>
        <p:txBody>
          <a:bodyPr wrap="square" rtlCol="0">
            <a:spAutoFit/>
          </a:bodyPr>
          <a:lstStyle/>
          <a:p>
            <a:pPr algn="ctr"/>
            <a:r>
              <a:rPr lang="en-US" sz="4000" dirty="0">
                <a:latin typeface="Bookman Old Style" panose="02050604050505020204" pitchFamily="18" charset="0"/>
              </a:rPr>
              <a:t>After the incident with the </a:t>
            </a:r>
            <a:r>
              <a:rPr lang="en-US" sz="4000" i="1" dirty="0">
                <a:latin typeface="Bookman Old Style" panose="02050604050505020204" pitchFamily="18" charset="0"/>
              </a:rPr>
              <a:t>Liberty</a:t>
            </a:r>
            <a:r>
              <a:rPr lang="en-US" sz="4000" dirty="0">
                <a:latin typeface="Bookman Old Style" panose="02050604050505020204" pitchFamily="18" charset="0"/>
              </a:rPr>
              <a:t>, 1,000 British soldiers led by General Thomas Gage were sent to Boston to keep order.  This infuriated many colonists even more.</a:t>
            </a:r>
          </a:p>
        </p:txBody>
      </p:sp>
      <p:pic>
        <p:nvPicPr>
          <p:cNvPr id="3" name="Picture 2">
            <a:extLst>
              <a:ext uri="{FF2B5EF4-FFF2-40B4-BE49-F238E27FC236}">
                <a16:creationId xmlns:a16="http://schemas.microsoft.com/office/drawing/2014/main" id="{C07E9AB5-C3E4-8542-A8BD-A1282A6A88FB}"/>
              </a:ext>
            </a:extLst>
          </p:cNvPr>
          <p:cNvPicPr>
            <a:picLocks noChangeAspect="1"/>
          </p:cNvPicPr>
          <p:nvPr/>
        </p:nvPicPr>
        <p:blipFill>
          <a:blip r:embed="rId2"/>
          <a:stretch>
            <a:fillRect/>
          </a:stretch>
        </p:blipFill>
        <p:spPr>
          <a:xfrm>
            <a:off x="6724500" y="163285"/>
            <a:ext cx="4852648" cy="6531429"/>
          </a:xfrm>
          <a:prstGeom prst="rect">
            <a:avLst/>
          </a:prstGeom>
        </p:spPr>
      </p:pic>
    </p:spTree>
    <p:extLst>
      <p:ext uri="{BB962C8B-B14F-4D97-AF65-F5344CB8AC3E}">
        <p14:creationId xmlns:p14="http://schemas.microsoft.com/office/powerpoint/2010/main" val="4107597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B706B-09C9-3E93-E9DE-CEBFD8EE69F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00DDB2C-D6D9-540E-20CD-34736C1951E6}"/>
              </a:ext>
            </a:extLst>
          </p:cNvPr>
          <p:cNvSpPr txBox="1"/>
          <p:nvPr/>
        </p:nvSpPr>
        <p:spPr>
          <a:xfrm>
            <a:off x="169817" y="326571"/>
            <a:ext cx="11848012" cy="1938992"/>
          </a:xfrm>
          <a:prstGeom prst="rect">
            <a:avLst/>
          </a:prstGeom>
          <a:noFill/>
        </p:spPr>
        <p:txBody>
          <a:bodyPr wrap="square" rtlCol="0">
            <a:spAutoFit/>
          </a:bodyPr>
          <a:lstStyle/>
          <a:p>
            <a:pPr algn="ctr"/>
            <a:r>
              <a:rPr lang="en-US" sz="4000" dirty="0">
                <a:latin typeface="Bookman Old Style" panose="02050604050505020204" pitchFamily="18" charset="0"/>
              </a:rPr>
              <a:t>Tensions grew to the point of deadly violence.  What would become known as the Boston Massacre took place on March 5, 1770.</a:t>
            </a:r>
          </a:p>
        </p:txBody>
      </p:sp>
      <p:pic>
        <p:nvPicPr>
          <p:cNvPr id="3" name="Picture 2">
            <a:extLst>
              <a:ext uri="{FF2B5EF4-FFF2-40B4-BE49-F238E27FC236}">
                <a16:creationId xmlns:a16="http://schemas.microsoft.com/office/drawing/2014/main" id="{BA485540-3B99-A560-4B10-5CA9846CA405}"/>
              </a:ext>
            </a:extLst>
          </p:cNvPr>
          <p:cNvPicPr>
            <a:picLocks noChangeAspect="1"/>
          </p:cNvPicPr>
          <p:nvPr/>
        </p:nvPicPr>
        <p:blipFill>
          <a:blip r:embed="rId2"/>
          <a:stretch>
            <a:fillRect/>
          </a:stretch>
        </p:blipFill>
        <p:spPr>
          <a:xfrm>
            <a:off x="3363132" y="2402237"/>
            <a:ext cx="5116091" cy="4225435"/>
          </a:xfrm>
          <a:prstGeom prst="rect">
            <a:avLst/>
          </a:prstGeom>
        </p:spPr>
      </p:pic>
    </p:spTree>
    <p:extLst>
      <p:ext uri="{BB962C8B-B14F-4D97-AF65-F5344CB8AC3E}">
        <p14:creationId xmlns:p14="http://schemas.microsoft.com/office/powerpoint/2010/main" val="3740572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5DCE7-3F20-C7A6-7682-DA1A32E2445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13FD7F6-3F75-568E-8D63-1505E4EDAE35}"/>
              </a:ext>
            </a:extLst>
          </p:cNvPr>
          <p:cNvSpPr txBox="1"/>
          <p:nvPr/>
        </p:nvSpPr>
        <p:spPr>
          <a:xfrm>
            <a:off x="6679105" y="0"/>
            <a:ext cx="5282680" cy="6863417"/>
          </a:xfrm>
          <a:prstGeom prst="rect">
            <a:avLst/>
          </a:prstGeom>
          <a:noFill/>
        </p:spPr>
        <p:txBody>
          <a:bodyPr wrap="square" rtlCol="0">
            <a:spAutoFit/>
          </a:bodyPr>
          <a:lstStyle/>
          <a:p>
            <a:pPr algn="ctr"/>
            <a:r>
              <a:rPr lang="en-US" sz="4000" dirty="0">
                <a:latin typeface="Bookman Old Style" panose="02050604050505020204" pitchFamily="18" charset="0"/>
              </a:rPr>
              <a:t>The Boston Massacre occurred when British soldiers in Boston fired their guns at a group of protesters in front of the Boston Customhouse.  Five colonists were killed.</a:t>
            </a:r>
          </a:p>
        </p:txBody>
      </p:sp>
      <p:pic>
        <p:nvPicPr>
          <p:cNvPr id="4" name="Picture 3">
            <a:extLst>
              <a:ext uri="{FF2B5EF4-FFF2-40B4-BE49-F238E27FC236}">
                <a16:creationId xmlns:a16="http://schemas.microsoft.com/office/drawing/2014/main" id="{37B1AFD8-7A23-16C5-B768-5A12D4BD5822}"/>
              </a:ext>
            </a:extLst>
          </p:cNvPr>
          <p:cNvPicPr>
            <a:picLocks noChangeAspect="1"/>
          </p:cNvPicPr>
          <p:nvPr/>
        </p:nvPicPr>
        <p:blipFill>
          <a:blip r:embed="rId2"/>
          <a:stretch>
            <a:fillRect/>
          </a:stretch>
        </p:blipFill>
        <p:spPr>
          <a:xfrm>
            <a:off x="353555" y="436374"/>
            <a:ext cx="5985252" cy="5985252"/>
          </a:xfrm>
          <a:prstGeom prst="rect">
            <a:avLst/>
          </a:prstGeom>
        </p:spPr>
      </p:pic>
    </p:spTree>
    <p:extLst>
      <p:ext uri="{BB962C8B-B14F-4D97-AF65-F5344CB8AC3E}">
        <p14:creationId xmlns:p14="http://schemas.microsoft.com/office/powerpoint/2010/main" val="1535408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1920D-7363-CDB5-3823-6EB17DAEC90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EE4FB40-4DC2-BE35-5C9C-2B095C779019}"/>
              </a:ext>
            </a:extLst>
          </p:cNvPr>
          <p:cNvSpPr txBox="1"/>
          <p:nvPr/>
        </p:nvSpPr>
        <p:spPr>
          <a:xfrm>
            <a:off x="171993" y="1375640"/>
            <a:ext cx="11848012" cy="707886"/>
          </a:xfrm>
          <a:prstGeom prst="rect">
            <a:avLst/>
          </a:prstGeom>
          <a:noFill/>
        </p:spPr>
        <p:txBody>
          <a:bodyPr wrap="square" rtlCol="0">
            <a:spAutoFit/>
          </a:bodyPr>
          <a:lstStyle/>
          <a:p>
            <a:pPr algn="ctr"/>
            <a:r>
              <a:rPr lang="en-US" sz="4000" dirty="0">
                <a:latin typeface="Bookman Old Style" panose="02050604050505020204" pitchFamily="18" charset="0"/>
              </a:rPr>
              <a:t>Why do you think this was called a massacre?</a:t>
            </a:r>
          </a:p>
        </p:txBody>
      </p:sp>
      <p:sp>
        <p:nvSpPr>
          <p:cNvPr id="3" name="Rectangle 2">
            <a:extLst>
              <a:ext uri="{FF2B5EF4-FFF2-40B4-BE49-F238E27FC236}">
                <a16:creationId xmlns:a16="http://schemas.microsoft.com/office/drawing/2014/main" id="{17A3BB57-00CF-269C-5591-5FEAF164449E}"/>
              </a:ext>
            </a:extLst>
          </p:cNvPr>
          <p:cNvSpPr/>
          <p:nvPr/>
        </p:nvSpPr>
        <p:spPr>
          <a:xfrm>
            <a:off x="3745035" y="328638"/>
            <a:ext cx="470192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Think About It</a:t>
            </a:r>
          </a:p>
        </p:txBody>
      </p:sp>
      <p:sp>
        <p:nvSpPr>
          <p:cNvPr id="4" name="TextBox 3">
            <a:extLst>
              <a:ext uri="{FF2B5EF4-FFF2-40B4-BE49-F238E27FC236}">
                <a16:creationId xmlns:a16="http://schemas.microsoft.com/office/drawing/2014/main" id="{D6FCB734-898E-C9DE-4A21-2C8735927480}"/>
              </a:ext>
            </a:extLst>
          </p:cNvPr>
          <p:cNvSpPr txBox="1"/>
          <p:nvPr/>
        </p:nvSpPr>
        <p:spPr>
          <a:xfrm>
            <a:off x="4271555" y="5995851"/>
            <a:ext cx="3159839" cy="707886"/>
          </a:xfrm>
          <a:prstGeom prst="rect">
            <a:avLst/>
          </a:prstGeom>
          <a:noFill/>
        </p:spPr>
        <p:txBody>
          <a:bodyPr wrap="none" rtlCol="0">
            <a:spAutoFit/>
          </a:bodyPr>
          <a:lstStyle/>
          <a:p>
            <a:r>
              <a:rPr lang="en-US" sz="4000" dirty="0">
                <a:latin typeface="Bookman Old Style" panose="02050604050505020204" pitchFamily="18" charset="0"/>
              </a:rPr>
              <a:t>Propaganda</a:t>
            </a:r>
          </a:p>
        </p:txBody>
      </p:sp>
      <p:pic>
        <p:nvPicPr>
          <p:cNvPr id="5" name="Picture 4">
            <a:extLst>
              <a:ext uri="{FF2B5EF4-FFF2-40B4-BE49-F238E27FC236}">
                <a16:creationId xmlns:a16="http://schemas.microsoft.com/office/drawing/2014/main" id="{364829BC-710D-FE91-9802-390EB3780C48}"/>
              </a:ext>
            </a:extLst>
          </p:cNvPr>
          <p:cNvPicPr>
            <a:picLocks noChangeAspect="1"/>
          </p:cNvPicPr>
          <p:nvPr/>
        </p:nvPicPr>
        <p:blipFill>
          <a:blip r:embed="rId2"/>
          <a:stretch>
            <a:fillRect/>
          </a:stretch>
        </p:blipFill>
        <p:spPr>
          <a:xfrm>
            <a:off x="2431985" y="2158909"/>
            <a:ext cx="7328027" cy="3761558"/>
          </a:xfrm>
          <a:prstGeom prst="rect">
            <a:avLst/>
          </a:prstGeom>
        </p:spPr>
      </p:pic>
    </p:spTree>
    <p:extLst>
      <p:ext uri="{BB962C8B-B14F-4D97-AF65-F5344CB8AC3E}">
        <p14:creationId xmlns:p14="http://schemas.microsoft.com/office/powerpoint/2010/main" val="45609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CAA38-3A05-FCB1-1D7B-DD535BE6876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92DB03A-DA37-3855-3232-A16F319BB33A}"/>
              </a:ext>
            </a:extLst>
          </p:cNvPr>
          <p:cNvSpPr txBox="1"/>
          <p:nvPr/>
        </p:nvSpPr>
        <p:spPr>
          <a:xfrm>
            <a:off x="402292" y="305068"/>
            <a:ext cx="5177098" cy="6247864"/>
          </a:xfrm>
          <a:prstGeom prst="rect">
            <a:avLst/>
          </a:prstGeom>
          <a:noFill/>
        </p:spPr>
        <p:txBody>
          <a:bodyPr wrap="square" rtlCol="0">
            <a:spAutoFit/>
          </a:bodyPr>
          <a:lstStyle/>
          <a:p>
            <a:pPr algn="ctr"/>
            <a:r>
              <a:rPr lang="en-US" sz="4000" dirty="0">
                <a:latin typeface="Bookman Old Style" panose="02050604050505020204" pitchFamily="18" charset="0"/>
              </a:rPr>
              <a:t>The Sons of Liberty used this incident to try to influence people’s thinking to go against the British.  They tried to show the dangers of having British soldiers in colonial towns.</a:t>
            </a:r>
          </a:p>
        </p:txBody>
      </p:sp>
      <p:pic>
        <p:nvPicPr>
          <p:cNvPr id="3" name="Picture 2">
            <a:extLst>
              <a:ext uri="{FF2B5EF4-FFF2-40B4-BE49-F238E27FC236}">
                <a16:creationId xmlns:a16="http://schemas.microsoft.com/office/drawing/2014/main" id="{94BA9567-30A6-5C1B-9524-8C1FAB5B9F7F}"/>
              </a:ext>
            </a:extLst>
          </p:cNvPr>
          <p:cNvPicPr>
            <a:picLocks noChangeAspect="1"/>
          </p:cNvPicPr>
          <p:nvPr/>
        </p:nvPicPr>
        <p:blipFill>
          <a:blip r:embed="rId2"/>
          <a:stretch>
            <a:fillRect/>
          </a:stretch>
        </p:blipFill>
        <p:spPr>
          <a:xfrm>
            <a:off x="6096000" y="0"/>
            <a:ext cx="5905705" cy="6858000"/>
          </a:xfrm>
          <a:prstGeom prst="rect">
            <a:avLst/>
          </a:prstGeom>
        </p:spPr>
      </p:pic>
    </p:spTree>
    <p:extLst>
      <p:ext uri="{BB962C8B-B14F-4D97-AF65-F5344CB8AC3E}">
        <p14:creationId xmlns:p14="http://schemas.microsoft.com/office/powerpoint/2010/main" val="4092010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49D60-F065-BCDD-B65A-7538B39F1D7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BD6B4F4-9C31-F134-BC70-F1FF959430FE}"/>
              </a:ext>
            </a:extLst>
          </p:cNvPr>
          <p:cNvSpPr txBox="1"/>
          <p:nvPr/>
        </p:nvSpPr>
        <p:spPr>
          <a:xfrm>
            <a:off x="552773" y="305068"/>
            <a:ext cx="6724752" cy="6247864"/>
          </a:xfrm>
          <a:prstGeom prst="rect">
            <a:avLst/>
          </a:prstGeom>
          <a:noFill/>
        </p:spPr>
        <p:txBody>
          <a:bodyPr wrap="square" rtlCol="0">
            <a:spAutoFit/>
          </a:bodyPr>
          <a:lstStyle/>
          <a:p>
            <a:pPr algn="ctr"/>
            <a:r>
              <a:rPr lang="en-US" sz="4000" dirty="0">
                <a:latin typeface="Bookman Old Style" panose="02050604050505020204" pitchFamily="18" charset="0"/>
              </a:rPr>
              <a:t>The soldiers were arrested and tried for murder.  Lawyers John Adams and Josiah Quincy, Jr. defended them.  Six of the soldiers were cleared of wrongdoing, while two of them had their thumbs branded as a penalty for the shooting.</a:t>
            </a:r>
          </a:p>
        </p:txBody>
      </p:sp>
      <p:pic>
        <p:nvPicPr>
          <p:cNvPr id="3" name="Picture 2">
            <a:extLst>
              <a:ext uri="{FF2B5EF4-FFF2-40B4-BE49-F238E27FC236}">
                <a16:creationId xmlns:a16="http://schemas.microsoft.com/office/drawing/2014/main" id="{F4070901-5FB2-1F48-743A-E6A34F723C42}"/>
              </a:ext>
            </a:extLst>
          </p:cNvPr>
          <p:cNvPicPr>
            <a:picLocks noChangeAspect="1"/>
          </p:cNvPicPr>
          <p:nvPr/>
        </p:nvPicPr>
        <p:blipFill>
          <a:blip r:embed="rId2"/>
          <a:stretch>
            <a:fillRect/>
          </a:stretch>
        </p:blipFill>
        <p:spPr>
          <a:xfrm>
            <a:off x="7837379" y="171965"/>
            <a:ext cx="3801848" cy="6514070"/>
          </a:xfrm>
          <a:prstGeom prst="rect">
            <a:avLst/>
          </a:prstGeom>
        </p:spPr>
      </p:pic>
    </p:spTree>
    <p:extLst>
      <p:ext uri="{BB962C8B-B14F-4D97-AF65-F5344CB8AC3E}">
        <p14:creationId xmlns:p14="http://schemas.microsoft.com/office/powerpoint/2010/main" val="473246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E4ED4-1ECA-10D0-761A-6C4A7529BD2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583FC5-7E91-3F38-F408-B88C38C13C4A}"/>
              </a:ext>
            </a:extLst>
          </p:cNvPr>
          <p:cNvSpPr txBox="1"/>
          <p:nvPr/>
        </p:nvSpPr>
        <p:spPr>
          <a:xfrm>
            <a:off x="171993" y="1106699"/>
            <a:ext cx="11848012" cy="2554545"/>
          </a:xfrm>
          <a:prstGeom prst="rect">
            <a:avLst/>
          </a:prstGeom>
          <a:noFill/>
        </p:spPr>
        <p:txBody>
          <a:bodyPr wrap="square" rtlCol="0">
            <a:spAutoFit/>
          </a:bodyPr>
          <a:lstStyle/>
          <a:p>
            <a:pPr algn="ctr"/>
            <a:r>
              <a:rPr lang="en-US" sz="4000" dirty="0">
                <a:latin typeface="Bookman Old Style" panose="02050604050505020204" pitchFamily="18" charset="0"/>
              </a:rPr>
              <a:t>Why do you think John Adams, who would go on to be one of our country’s founding fathers and second president of the United States defend the British soldiers?</a:t>
            </a:r>
          </a:p>
        </p:txBody>
      </p:sp>
      <p:sp>
        <p:nvSpPr>
          <p:cNvPr id="3" name="Rectangle 2">
            <a:extLst>
              <a:ext uri="{FF2B5EF4-FFF2-40B4-BE49-F238E27FC236}">
                <a16:creationId xmlns:a16="http://schemas.microsoft.com/office/drawing/2014/main" id="{2643E089-7745-628F-A62F-1AFD4BA738D7}"/>
              </a:ext>
            </a:extLst>
          </p:cNvPr>
          <p:cNvSpPr/>
          <p:nvPr/>
        </p:nvSpPr>
        <p:spPr>
          <a:xfrm>
            <a:off x="3854841" y="0"/>
            <a:ext cx="4482317"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Exit Question</a:t>
            </a:r>
          </a:p>
        </p:txBody>
      </p:sp>
      <p:sp>
        <p:nvSpPr>
          <p:cNvPr id="4" name="TextBox 3">
            <a:extLst>
              <a:ext uri="{FF2B5EF4-FFF2-40B4-BE49-F238E27FC236}">
                <a16:creationId xmlns:a16="http://schemas.microsoft.com/office/drawing/2014/main" id="{AD605208-7FA8-CB3E-94A1-48B6B7AAA8DE}"/>
              </a:ext>
            </a:extLst>
          </p:cNvPr>
          <p:cNvSpPr txBox="1"/>
          <p:nvPr/>
        </p:nvSpPr>
        <p:spPr>
          <a:xfrm>
            <a:off x="343988" y="4815261"/>
            <a:ext cx="11848012" cy="1323439"/>
          </a:xfrm>
          <a:prstGeom prst="rect">
            <a:avLst/>
          </a:prstGeom>
          <a:noFill/>
        </p:spPr>
        <p:txBody>
          <a:bodyPr wrap="square" rtlCol="0">
            <a:spAutoFit/>
          </a:bodyPr>
          <a:lstStyle/>
          <a:p>
            <a:pPr algn="ctr"/>
            <a:r>
              <a:rPr lang="en-US" sz="4000" dirty="0">
                <a:latin typeface="Bookman Old Style" panose="02050604050505020204" pitchFamily="18" charset="0"/>
              </a:rPr>
              <a:t>He said, “the law should be deaf…to the clamors of the populace.”</a:t>
            </a:r>
          </a:p>
        </p:txBody>
      </p:sp>
    </p:spTree>
    <p:extLst>
      <p:ext uri="{BB962C8B-B14F-4D97-AF65-F5344CB8AC3E}">
        <p14:creationId xmlns:p14="http://schemas.microsoft.com/office/powerpoint/2010/main" val="279621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C1A694-DF40-3863-DDBD-73ACFF6B8159}"/>
              </a:ext>
            </a:extLst>
          </p:cNvPr>
          <p:cNvSpPr txBox="1"/>
          <p:nvPr/>
        </p:nvSpPr>
        <p:spPr>
          <a:xfrm>
            <a:off x="169817" y="326571"/>
            <a:ext cx="11848012" cy="2554545"/>
          </a:xfrm>
          <a:prstGeom prst="rect">
            <a:avLst/>
          </a:prstGeom>
          <a:noFill/>
        </p:spPr>
        <p:txBody>
          <a:bodyPr wrap="square" rtlCol="0">
            <a:spAutoFit/>
          </a:bodyPr>
          <a:lstStyle/>
          <a:p>
            <a:pPr algn="ctr"/>
            <a:r>
              <a:rPr lang="en-US" sz="4000" dirty="0">
                <a:latin typeface="Bookman Old Style" panose="02050604050505020204" pitchFamily="18" charset="0"/>
              </a:rPr>
              <a:t>Britain continued to need money to pay for the debt it was in from the Seven Years’ War.  The Stamp Act didn’t work, and the Quartering Act wasn’t being followed.</a:t>
            </a:r>
          </a:p>
        </p:txBody>
      </p:sp>
      <p:pic>
        <p:nvPicPr>
          <p:cNvPr id="3" name="Picture 2">
            <a:extLst>
              <a:ext uri="{FF2B5EF4-FFF2-40B4-BE49-F238E27FC236}">
                <a16:creationId xmlns:a16="http://schemas.microsoft.com/office/drawing/2014/main" id="{D25C44E1-76D4-6F7D-4626-B20E6FE55E4E}"/>
              </a:ext>
            </a:extLst>
          </p:cNvPr>
          <p:cNvPicPr>
            <a:picLocks noChangeAspect="1"/>
          </p:cNvPicPr>
          <p:nvPr/>
        </p:nvPicPr>
        <p:blipFill>
          <a:blip r:embed="rId2"/>
          <a:stretch>
            <a:fillRect/>
          </a:stretch>
        </p:blipFill>
        <p:spPr>
          <a:xfrm>
            <a:off x="2898183" y="2969031"/>
            <a:ext cx="6803756" cy="3827113"/>
          </a:xfrm>
          <a:prstGeom prst="rect">
            <a:avLst/>
          </a:prstGeom>
        </p:spPr>
      </p:pic>
    </p:spTree>
    <p:extLst>
      <p:ext uri="{BB962C8B-B14F-4D97-AF65-F5344CB8AC3E}">
        <p14:creationId xmlns:p14="http://schemas.microsoft.com/office/powerpoint/2010/main" val="2755433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A9245-C233-DAC2-CE09-393A8077C9F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C9A042C-8DE9-AD89-7606-781177A51243}"/>
              </a:ext>
            </a:extLst>
          </p:cNvPr>
          <p:cNvSpPr txBox="1"/>
          <p:nvPr/>
        </p:nvSpPr>
        <p:spPr>
          <a:xfrm>
            <a:off x="169817" y="326571"/>
            <a:ext cx="11848012" cy="1938992"/>
          </a:xfrm>
          <a:prstGeom prst="rect">
            <a:avLst/>
          </a:prstGeom>
          <a:noFill/>
        </p:spPr>
        <p:txBody>
          <a:bodyPr wrap="square" rtlCol="0">
            <a:spAutoFit/>
          </a:bodyPr>
          <a:lstStyle/>
          <a:p>
            <a:pPr algn="ctr"/>
            <a:r>
              <a:rPr lang="en-US" sz="4000" dirty="0">
                <a:latin typeface="Bookman Old Style" panose="02050604050505020204" pitchFamily="18" charset="0"/>
              </a:rPr>
              <a:t>In 1767, Parliament passed the Townsend Act.  It was named after the king’s finance minister Charles Townsend.</a:t>
            </a:r>
          </a:p>
        </p:txBody>
      </p:sp>
      <p:pic>
        <p:nvPicPr>
          <p:cNvPr id="4" name="Picture 3">
            <a:extLst>
              <a:ext uri="{FF2B5EF4-FFF2-40B4-BE49-F238E27FC236}">
                <a16:creationId xmlns:a16="http://schemas.microsoft.com/office/drawing/2014/main" id="{E13C69B8-1638-CEF3-3058-D2B513C50142}"/>
              </a:ext>
            </a:extLst>
          </p:cNvPr>
          <p:cNvPicPr>
            <a:picLocks noChangeAspect="1"/>
          </p:cNvPicPr>
          <p:nvPr/>
        </p:nvPicPr>
        <p:blipFill>
          <a:blip r:embed="rId2"/>
          <a:stretch>
            <a:fillRect/>
          </a:stretch>
        </p:blipFill>
        <p:spPr>
          <a:xfrm>
            <a:off x="4420006" y="2317298"/>
            <a:ext cx="3347634" cy="4260625"/>
          </a:xfrm>
          <a:prstGeom prst="rect">
            <a:avLst/>
          </a:prstGeom>
        </p:spPr>
      </p:pic>
    </p:spTree>
    <p:extLst>
      <p:ext uri="{BB962C8B-B14F-4D97-AF65-F5344CB8AC3E}">
        <p14:creationId xmlns:p14="http://schemas.microsoft.com/office/powerpoint/2010/main" val="3041946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91FE3-57FA-97C8-1CD6-0C1E98AC708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8E77F3F-A022-1287-D4E5-EB2105F3D460}"/>
              </a:ext>
            </a:extLst>
          </p:cNvPr>
          <p:cNvSpPr txBox="1"/>
          <p:nvPr/>
        </p:nvSpPr>
        <p:spPr>
          <a:xfrm>
            <a:off x="169817" y="326571"/>
            <a:ext cx="11848012" cy="1938992"/>
          </a:xfrm>
          <a:prstGeom prst="rect">
            <a:avLst/>
          </a:prstGeom>
          <a:noFill/>
        </p:spPr>
        <p:txBody>
          <a:bodyPr wrap="square" rtlCol="0">
            <a:spAutoFit/>
          </a:bodyPr>
          <a:lstStyle/>
          <a:p>
            <a:pPr algn="ctr"/>
            <a:r>
              <a:rPr lang="en-US" sz="4000" dirty="0">
                <a:latin typeface="Bookman Old Style" panose="02050604050505020204" pitchFamily="18" charset="0"/>
              </a:rPr>
              <a:t>The goal of the Townsend Act was to raise money by taxing goods like glass, paper, paint, lead and tea brought into the colonies.</a:t>
            </a:r>
          </a:p>
        </p:txBody>
      </p:sp>
      <p:pic>
        <p:nvPicPr>
          <p:cNvPr id="3" name="Picture 2">
            <a:extLst>
              <a:ext uri="{FF2B5EF4-FFF2-40B4-BE49-F238E27FC236}">
                <a16:creationId xmlns:a16="http://schemas.microsoft.com/office/drawing/2014/main" id="{8296D2F7-2481-C0A5-0E17-949F53ACC4C9}"/>
              </a:ext>
            </a:extLst>
          </p:cNvPr>
          <p:cNvPicPr>
            <a:picLocks noChangeAspect="1"/>
          </p:cNvPicPr>
          <p:nvPr/>
        </p:nvPicPr>
        <p:blipFill>
          <a:blip r:embed="rId2"/>
          <a:stretch>
            <a:fillRect/>
          </a:stretch>
        </p:blipFill>
        <p:spPr>
          <a:xfrm>
            <a:off x="2742965" y="2554990"/>
            <a:ext cx="6706069" cy="3720643"/>
          </a:xfrm>
          <a:prstGeom prst="rect">
            <a:avLst/>
          </a:prstGeom>
        </p:spPr>
      </p:pic>
    </p:spTree>
    <p:extLst>
      <p:ext uri="{BB962C8B-B14F-4D97-AF65-F5344CB8AC3E}">
        <p14:creationId xmlns:p14="http://schemas.microsoft.com/office/powerpoint/2010/main" val="2632617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66465-5F2A-9449-0D05-CD55967FC9B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E2C3C96-60BB-0B16-B37E-DC5C896AED86}"/>
              </a:ext>
            </a:extLst>
          </p:cNvPr>
          <p:cNvSpPr txBox="1"/>
          <p:nvPr/>
        </p:nvSpPr>
        <p:spPr>
          <a:xfrm>
            <a:off x="169817" y="326571"/>
            <a:ext cx="11848012" cy="2554545"/>
          </a:xfrm>
          <a:prstGeom prst="rect">
            <a:avLst/>
          </a:prstGeom>
          <a:noFill/>
        </p:spPr>
        <p:txBody>
          <a:bodyPr wrap="square" rtlCol="0">
            <a:spAutoFit/>
          </a:bodyPr>
          <a:lstStyle/>
          <a:p>
            <a:pPr algn="ctr"/>
            <a:r>
              <a:rPr lang="en-US" sz="4000" dirty="0">
                <a:latin typeface="Bookman Old Style" panose="02050604050505020204" pitchFamily="18" charset="0"/>
              </a:rPr>
              <a:t>The Townsend Act was enforced by officials using </a:t>
            </a:r>
            <a:r>
              <a:rPr lang="en-US" sz="4000" i="1" dirty="0">
                <a:latin typeface="Bookman Old Style" panose="02050604050505020204" pitchFamily="18" charset="0"/>
              </a:rPr>
              <a:t>writs of assistance</a:t>
            </a:r>
            <a:r>
              <a:rPr lang="en-US" sz="4000" dirty="0">
                <a:latin typeface="Bookman Old Style" panose="02050604050505020204" pitchFamily="18" charset="0"/>
              </a:rPr>
              <a:t>.  A writ of assistance was a legal paper giving British officers the right to search any building for any reason. </a:t>
            </a:r>
          </a:p>
        </p:txBody>
      </p:sp>
      <p:pic>
        <p:nvPicPr>
          <p:cNvPr id="3" name="Picture 2">
            <a:extLst>
              <a:ext uri="{FF2B5EF4-FFF2-40B4-BE49-F238E27FC236}">
                <a16:creationId xmlns:a16="http://schemas.microsoft.com/office/drawing/2014/main" id="{BC4694AB-5A73-960B-B32A-473654FB2330}"/>
              </a:ext>
            </a:extLst>
          </p:cNvPr>
          <p:cNvPicPr>
            <a:picLocks noChangeAspect="1"/>
          </p:cNvPicPr>
          <p:nvPr/>
        </p:nvPicPr>
        <p:blipFill>
          <a:blip r:embed="rId2"/>
          <a:stretch>
            <a:fillRect/>
          </a:stretch>
        </p:blipFill>
        <p:spPr>
          <a:xfrm>
            <a:off x="3983066" y="2943108"/>
            <a:ext cx="4463512" cy="3686463"/>
          </a:xfrm>
          <a:prstGeom prst="rect">
            <a:avLst/>
          </a:prstGeom>
        </p:spPr>
      </p:pic>
    </p:spTree>
    <p:extLst>
      <p:ext uri="{BB962C8B-B14F-4D97-AF65-F5344CB8AC3E}">
        <p14:creationId xmlns:p14="http://schemas.microsoft.com/office/powerpoint/2010/main" val="1787234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E64E3-2BD7-068A-FD01-75E0E6C15F2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37AC4F0-3BC4-7607-9331-68411BD7133B}"/>
              </a:ext>
            </a:extLst>
          </p:cNvPr>
          <p:cNvSpPr txBox="1"/>
          <p:nvPr/>
        </p:nvSpPr>
        <p:spPr>
          <a:xfrm>
            <a:off x="169817" y="326571"/>
            <a:ext cx="11848012" cy="1938992"/>
          </a:xfrm>
          <a:prstGeom prst="rect">
            <a:avLst/>
          </a:prstGeom>
          <a:noFill/>
        </p:spPr>
        <p:txBody>
          <a:bodyPr wrap="square" rtlCol="0">
            <a:spAutoFit/>
          </a:bodyPr>
          <a:lstStyle/>
          <a:p>
            <a:pPr algn="ctr"/>
            <a:r>
              <a:rPr lang="en-US" sz="4000" dirty="0">
                <a:latin typeface="Bookman Old Style" panose="02050604050505020204" pitchFamily="18" charset="0"/>
              </a:rPr>
              <a:t>The Townsend Act also suspended New York’s assembly until they met the demands of General Gage to house British soldiers.</a:t>
            </a:r>
          </a:p>
        </p:txBody>
      </p:sp>
      <p:pic>
        <p:nvPicPr>
          <p:cNvPr id="3" name="Picture 2">
            <a:extLst>
              <a:ext uri="{FF2B5EF4-FFF2-40B4-BE49-F238E27FC236}">
                <a16:creationId xmlns:a16="http://schemas.microsoft.com/office/drawing/2014/main" id="{0DB8C18C-D440-349C-2E15-60C6E471840D}"/>
              </a:ext>
            </a:extLst>
          </p:cNvPr>
          <p:cNvPicPr>
            <a:picLocks noChangeAspect="1"/>
          </p:cNvPicPr>
          <p:nvPr/>
        </p:nvPicPr>
        <p:blipFill>
          <a:blip r:embed="rId2"/>
          <a:stretch>
            <a:fillRect/>
          </a:stretch>
        </p:blipFill>
        <p:spPr>
          <a:xfrm>
            <a:off x="2411923" y="2458153"/>
            <a:ext cx="7368153" cy="4144586"/>
          </a:xfrm>
          <a:prstGeom prst="rect">
            <a:avLst/>
          </a:prstGeom>
        </p:spPr>
      </p:pic>
    </p:spTree>
    <p:extLst>
      <p:ext uri="{BB962C8B-B14F-4D97-AF65-F5344CB8AC3E}">
        <p14:creationId xmlns:p14="http://schemas.microsoft.com/office/powerpoint/2010/main" val="2622342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ED0E1-4B04-8EC4-B8D6-DB473050BFB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1B8AF3E-8E50-8BEB-E6FE-ADABFE112CDA}"/>
              </a:ext>
            </a:extLst>
          </p:cNvPr>
          <p:cNvSpPr txBox="1"/>
          <p:nvPr/>
        </p:nvSpPr>
        <p:spPr>
          <a:xfrm>
            <a:off x="169817" y="326571"/>
            <a:ext cx="11848012" cy="2554545"/>
          </a:xfrm>
          <a:prstGeom prst="rect">
            <a:avLst/>
          </a:prstGeom>
          <a:noFill/>
        </p:spPr>
        <p:txBody>
          <a:bodyPr wrap="square" rtlCol="0">
            <a:spAutoFit/>
          </a:bodyPr>
          <a:lstStyle/>
          <a:p>
            <a:pPr algn="ctr"/>
            <a:r>
              <a:rPr lang="en-US" sz="4000" dirty="0">
                <a:latin typeface="Bookman Old Style" panose="02050604050505020204" pitchFamily="18" charset="0"/>
              </a:rPr>
              <a:t>Many colonists were upset and protested.  John Dickinson of Pennsylvania wondered, “whether Parliament can legally take money out of our pockets without our consent.”</a:t>
            </a:r>
          </a:p>
        </p:txBody>
      </p:sp>
      <p:pic>
        <p:nvPicPr>
          <p:cNvPr id="3" name="Picture 2">
            <a:extLst>
              <a:ext uri="{FF2B5EF4-FFF2-40B4-BE49-F238E27FC236}">
                <a16:creationId xmlns:a16="http://schemas.microsoft.com/office/drawing/2014/main" id="{117A4809-F897-086E-8D14-3629752DF049}"/>
              </a:ext>
            </a:extLst>
          </p:cNvPr>
          <p:cNvPicPr>
            <a:picLocks noChangeAspect="1"/>
          </p:cNvPicPr>
          <p:nvPr/>
        </p:nvPicPr>
        <p:blipFill>
          <a:blip r:embed="rId2"/>
          <a:stretch>
            <a:fillRect/>
          </a:stretch>
        </p:blipFill>
        <p:spPr>
          <a:xfrm>
            <a:off x="2554518" y="2881116"/>
            <a:ext cx="7078610" cy="3781561"/>
          </a:xfrm>
          <a:prstGeom prst="rect">
            <a:avLst/>
          </a:prstGeom>
        </p:spPr>
      </p:pic>
    </p:spTree>
    <p:extLst>
      <p:ext uri="{BB962C8B-B14F-4D97-AF65-F5344CB8AC3E}">
        <p14:creationId xmlns:p14="http://schemas.microsoft.com/office/powerpoint/2010/main" val="1367112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35719-B482-A194-D377-BBB178C03F2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F27C393-718E-3B6E-67D9-DA3506849022}"/>
              </a:ext>
            </a:extLst>
          </p:cNvPr>
          <p:cNvSpPr txBox="1"/>
          <p:nvPr/>
        </p:nvSpPr>
        <p:spPr>
          <a:xfrm>
            <a:off x="169817" y="326571"/>
            <a:ext cx="11848012" cy="1938992"/>
          </a:xfrm>
          <a:prstGeom prst="rect">
            <a:avLst/>
          </a:prstGeom>
          <a:noFill/>
        </p:spPr>
        <p:txBody>
          <a:bodyPr wrap="square" rtlCol="0">
            <a:spAutoFit/>
          </a:bodyPr>
          <a:lstStyle/>
          <a:p>
            <a:pPr algn="ctr"/>
            <a:r>
              <a:rPr lang="en-US" sz="4000" dirty="0">
                <a:latin typeface="Bookman Old Style" panose="02050604050505020204" pitchFamily="18" charset="0"/>
              </a:rPr>
              <a:t>One way colonists protested was to boycott British goods.  To boycott means to refuse to buy something.</a:t>
            </a:r>
          </a:p>
        </p:txBody>
      </p:sp>
      <p:pic>
        <p:nvPicPr>
          <p:cNvPr id="3" name="Picture 2">
            <a:extLst>
              <a:ext uri="{FF2B5EF4-FFF2-40B4-BE49-F238E27FC236}">
                <a16:creationId xmlns:a16="http://schemas.microsoft.com/office/drawing/2014/main" id="{B50E3477-5865-211D-CA1C-0A71245EA2C4}"/>
              </a:ext>
            </a:extLst>
          </p:cNvPr>
          <p:cNvPicPr>
            <a:picLocks noChangeAspect="1"/>
          </p:cNvPicPr>
          <p:nvPr/>
        </p:nvPicPr>
        <p:blipFill>
          <a:blip r:embed="rId2"/>
          <a:stretch>
            <a:fillRect/>
          </a:stretch>
        </p:blipFill>
        <p:spPr>
          <a:xfrm>
            <a:off x="3247064" y="2452620"/>
            <a:ext cx="6098413" cy="4078809"/>
          </a:xfrm>
          <a:prstGeom prst="rect">
            <a:avLst/>
          </a:prstGeom>
        </p:spPr>
      </p:pic>
    </p:spTree>
    <p:extLst>
      <p:ext uri="{BB962C8B-B14F-4D97-AF65-F5344CB8AC3E}">
        <p14:creationId xmlns:p14="http://schemas.microsoft.com/office/powerpoint/2010/main" val="29787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D8635-6CE8-194D-3B92-F1B38050F9C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FA6C91F-D8DB-0A3F-8956-5D607430104C}"/>
              </a:ext>
            </a:extLst>
          </p:cNvPr>
          <p:cNvSpPr txBox="1"/>
          <p:nvPr/>
        </p:nvSpPr>
        <p:spPr>
          <a:xfrm>
            <a:off x="171994" y="91724"/>
            <a:ext cx="11848012" cy="2554545"/>
          </a:xfrm>
          <a:prstGeom prst="rect">
            <a:avLst/>
          </a:prstGeom>
          <a:noFill/>
        </p:spPr>
        <p:txBody>
          <a:bodyPr wrap="square" rtlCol="0">
            <a:spAutoFit/>
          </a:bodyPr>
          <a:lstStyle/>
          <a:p>
            <a:pPr algn="ctr"/>
            <a:r>
              <a:rPr lang="en-US" sz="4000" dirty="0">
                <a:latin typeface="Bookman Old Style" panose="02050604050505020204" pitchFamily="18" charset="0"/>
              </a:rPr>
              <a:t>Trade between Britain and the colonies dropped sharply, hurting British merchants financially.  This also emphasized the importance of buying American-made goods.</a:t>
            </a:r>
          </a:p>
        </p:txBody>
      </p:sp>
      <p:pic>
        <p:nvPicPr>
          <p:cNvPr id="3" name="Picture 2">
            <a:extLst>
              <a:ext uri="{FF2B5EF4-FFF2-40B4-BE49-F238E27FC236}">
                <a16:creationId xmlns:a16="http://schemas.microsoft.com/office/drawing/2014/main" id="{E8AF9FFF-1CA7-15DD-3FB7-9558E90D5B5E}"/>
              </a:ext>
            </a:extLst>
          </p:cNvPr>
          <p:cNvPicPr>
            <a:picLocks noChangeAspect="1"/>
          </p:cNvPicPr>
          <p:nvPr/>
        </p:nvPicPr>
        <p:blipFill>
          <a:blip r:embed="rId2"/>
          <a:stretch>
            <a:fillRect/>
          </a:stretch>
        </p:blipFill>
        <p:spPr>
          <a:xfrm>
            <a:off x="3349735" y="2819124"/>
            <a:ext cx="5918254" cy="3885160"/>
          </a:xfrm>
          <a:prstGeom prst="rect">
            <a:avLst/>
          </a:prstGeom>
        </p:spPr>
      </p:pic>
    </p:spTree>
    <p:extLst>
      <p:ext uri="{BB962C8B-B14F-4D97-AF65-F5344CB8AC3E}">
        <p14:creationId xmlns:p14="http://schemas.microsoft.com/office/powerpoint/2010/main" val="39319317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TM03457485[[fn=Mesh]]</Template>
  <TotalTime>5553</TotalTime>
  <Words>531</Words>
  <Application>Microsoft Office PowerPoint</Application>
  <PresentationFormat>Widescreen</PresentationFormat>
  <Paragraphs>25</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Bookman Old Style</vt:lpstr>
      <vt:lpstr>Century Gothic</vt:lpstr>
      <vt:lpstr>Mesh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Runkle</dc:creator>
  <cp:lastModifiedBy>Michael Runkle</cp:lastModifiedBy>
  <cp:revision>13</cp:revision>
  <cp:lastPrinted>2024-02-28T13:07:32Z</cp:lastPrinted>
  <dcterms:created xsi:type="dcterms:W3CDTF">2024-02-23T19:11:37Z</dcterms:created>
  <dcterms:modified xsi:type="dcterms:W3CDTF">2024-02-28T19:15:50Z</dcterms:modified>
</cp:coreProperties>
</file>